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68" r:id="rId3"/>
    <p:sldId id="267" r:id="rId4"/>
    <p:sldId id="274" r:id="rId5"/>
    <p:sldId id="275" r:id="rId6"/>
    <p:sldId id="261" r:id="rId7"/>
    <p:sldId id="273" r:id="rId8"/>
  </p:sldIdLst>
  <p:sldSz cx="18288000" cy="10287000"/>
  <p:notesSz cx="6858000" cy="9144000"/>
  <p:embeddedFontLst>
    <p:embeddedFont>
      <p:font typeface="Calibri" panose="020F0502020204030204" pitchFamily="34" charset="0"/>
      <p:regular r:id="rId9"/>
      <p:bold r:id="rId10"/>
      <p:italic r:id="rId11"/>
      <p:boldItalic r:id="rId12"/>
    </p:embeddedFont>
    <p:embeddedFont>
      <p:font typeface="Montserrat" panose="00000500000000000000" pitchFamily="2" charset="0"/>
      <p:regular r:id="rId13"/>
      <p:bold r:id="rId14"/>
    </p:embeddedFont>
    <p:embeddedFont>
      <p:font typeface="Montserrat Bold" panose="00000800000000000000" charset="0"/>
      <p:regular r:id="rId15"/>
    </p:embeddedFont>
    <p:embeddedFont>
      <p:font typeface="Montserrat Extra-Bold" panose="020B0604020202020204" charset="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14D"/>
    <a:srgbClr val="EDED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22" autoAdjust="0"/>
  </p:normalViewPr>
  <p:slideViewPr>
    <p:cSldViewPr>
      <p:cViewPr varScale="1">
        <p:scale>
          <a:sx n="55" d="100"/>
          <a:sy n="55" d="100"/>
        </p:scale>
        <p:origin x="643" y="5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5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8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10" Type="http://schemas.openxmlformats.org/officeDocument/2006/relationships/font" Target="fonts/font2.fntdata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4/19/2023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jpeg"/><Relationship Id="rId7" Type="http://schemas.openxmlformats.org/officeDocument/2006/relationships/image" Target="../media/image1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jpeg"/><Relationship Id="rId11" Type="http://schemas.openxmlformats.org/officeDocument/2006/relationships/image" Target="../media/image16.svg"/><Relationship Id="rId5" Type="http://schemas.openxmlformats.org/officeDocument/2006/relationships/image" Target="../media/image10.jpeg"/><Relationship Id="rId10" Type="http://schemas.openxmlformats.org/officeDocument/2006/relationships/image" Target="../media/image15.png"/><Relationship Id="rId4" Type="http://schemas.openxmlformats.org/officeDocument/2006/relationships/image" Target="../media/image9.jpeg"/><Relationship Id="rId9" Type="http://schemas.openxmlformats.org/officeDocument/2006/relationships/image" Target="../media/image14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1875" b="2187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9950272" y="2375735"/>
            <a:ext cx="6009132" cy="5535529"/>
            <a:chOff x="0" y="0"/>
            <a:chExt cx="8012176" cy="7380706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/>
            <a:srcRect t="15397" b="15397"/>
            <a:stretch>
              <a:fillRect/>
            </a:stretch>
          </p:blipFill>
          <p:spPr>
            <a:xfrm>
              <a:off x="0" y="0"/>
              <a:ext cx="8012176" cy="7380706"/>
            </a:xfrm>
            <a:prstGeom prst="rect">
              <a:avLst/>
            </a:prstGeom>
          </p:spPr>
        </p:pic>
      </p:grpSp>
      <p:sp>
        <p:nvSpPr>
          <p:cNvPr id="9" name="TextBox 9"/>
          <p:cNvSpPr txBox="1"/>
          <p:nvPr/>
        </p:nvSpPr>
        <p:spPr>
          <a:xfrm>
            <a:off x="2167485" y="3145129"/>
            <a:ext cx="11492608" cy="38230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4666"/>
              </a:lnSpc>
            </a:pPr>
            <a:r>
              <a:rPr lang="en-US" sz="15120" dirty="0">
                <a:solidFill>
                  <a:srgbClr val="FF914D"/>
                </a:solidFill>
                <a:latin typeface="Montserrat Extra-Bold"/>
              </a:rPr>
              <a:t>T</a:t>
            </a:r>
            <a:r>
              <a:rPr lang="en-US" sz="15120" dirty="0">
                <a:solidFill>
                  <a:srgbClr val="EDEDED"/>
                </a:solidFill>
                <a:latin typeface="Montserrat Extra-Bold"/>
              </a:rPr>
              <a:t>RAINING</a:t>
            </a:r>
            <a:r>
              <a:rPr lang="en-US" sz="15120" dirty="0">
                <a:solidFill>
                  <a:srgbClr val="FF914D"/>
                </a:solidFill>
                <a:latin typeface="Montserrat Extra-Bold"/>
              </a:rPr>
              <a:t> T</a:t>
            </a:r>
            <a:r>
              <a:rPr lang="en-US" sz="15120" dirty="0">
                <a:solidFill>
                  <a:srgbClr val="EDEDED"/>
                </a:solidFill>
                <a:latin typeface="Montserrat Extra-Bold"/>
              </a:rPr>
              <a:t>ED</a:t>
            </a:r>
          </a:p>
        </p:txBody>
      </p:sp>
      <p:sp>
        <p:nvSpPr>
          <p:cNvPr id="10" name="AutoShape 10"/>
          <p:cNvSpPr/>
          <p:nvPr/>
        </p:nvSpPr>
        <p:spPr>
          <a:xfrm>
            <a:off x="2177010" y="2480510"/>
            <a:ext cx="1204570" cy="0"/>
          </a:xfrm>
          <a:prstGeom prst="line">
            <a:avLst/>
          </a:prstGeom>
          <a:ln w="85725" cap="flat">
            <a:solidFill>
              <a:srgbClr val="FF914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TextBox 13"/>
          <p:cNvSpPr txBox="1"/>
          <p:nvPr/>
        </p:nvSpPr>
        <p:spPr>
          <a:xfrm>
            <a:off x="7046826" y="8843899"/>
            <a:ext cx="4194349" cy="264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1599">
                <a:solidFill>
                  <a:srgbClr val="000000"/>
                </a:solidFill>
                <a:latin typeface="Montserrat Bold"/>
              </a:rPr>
              <a:t>www.reallygreatsite.com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262787" y="7082468"/>
            <a:ext cx="6237267" cy="11213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00"/>
              </a:lnSpc>
            </a:pPr>
            <a:r>
              <a:rPr lang="en-US" sz="2000" spc="140" dirty="0" err="1">
                <a:solidFill>
                  <a:srgbClr val="FFFFFF"/>
                </a:solidFill>
                <a:latin typeface="Montserrat Bold"/>
              </a:rPr>
              <a:t>Bernardi</a:t>
            </a:r>
            <a:r>
              <a:rPr lang="en-US" sz="2000" spc="140" dirty="0">
                <a:solidFill>
                  <a:srgbClr val="FFFFFF"/>
                </a:solidFill>
                <a:latin typeface="Montserrat Bold"/>
              </a:rPr>
              <a:t> Silvia		1072506</a:t>
            </a:r>
          </a:p>
          <a:p>
            <a:pPr>
              <a:lnSpc>
                <a:spcPts val="3000"/>
              </a:lnSpc>
            </a:pPr>
            <a:r>
              <a:rPr lang="en-US" sz="2000" spc="140" dirty="0">
                <a:solidFill>
                  <a:srgbClr val="FFFFFF"/>
                </a:solidFill>
                <a:latin typeface="Montserrat Bold"/>
              </a:rPr>
              <a:t>De Duro Federico		1073477</a:t>
            </a:r>
          </a:p>
          <a:p>
            <a:pPr>
              <a:lnSpc>
                <a:spcPts val="3000"/>
              </a:lnSpc>
            </a:pPr>
            <a:r>
              <a:rPr lang="en-US" sz="2000" spc="140" dirty="0" err="1">
                <a:solidFill>
                  <a:srgbClr val="FFFFFF"/>
                </a:solidFill>
                <a:latin typeface="Montserrat Bold"/>
              </a:rPr>
              <a:t>Gherardi</a:t>
            </a:r>
            <a:r>
              <a:rPr lang="en-US" sz="2000" spc="140" dirty="0">
                <a:solidFill>
                  <a:srgbClr val="FFFFFF"/>
                </a:solidFill>
                <a:latin typeface="Montserrat Bold"/>
              </a:rPr>
              <a:t> Samuel		1076850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hape, rectangle&#10;&#10;Description automatically generated">
            <a:extLst>
              <a:ext uri="{FF2B5EF4-FFF2-40B4-BE49-F238E27FC236}">
                <a16:creationId xmlns:a16="http://schemas.microsoft.com/office/drawing/2014/main" id="{6BA5A0A7-A0F6-023F-8DF5-5894819FCD3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784325" y="7329306"/>
            <a:ext cx="3463800" cy="1835443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t="21875" b="2187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2499891" y="3629963"/>
            <a:ext cx="8182969" cy="27404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00"/>
              </a:lnSpc>
            </a:pPr>
            <a:r>
              <a:rPr lang="en-US" dirty="0" err="1">
                <a:solidFill>
                  <a:srgbClr val="FFFFFF"/>
                </a:solidFill>
                <a:latin typeface="Montserrat"/>
              </a:rPr>
              <a:t>L’obiettivo</a:t>
            </a:r>
            <a:r>
              <a:rPr lang="en-US" dirty="0">
                <a:solidFill>
                  <a:srgbClr val="FFFFFF"/>
                </a:solidFill>
                <a:latin typeface="Montserrat"/>
              </a:rPr>
              <a:t> del </a:t>
            </a:r>
            <a:r>
              <a:rPr lang="en-US" dirty="0" err="1">
                <a:solidFill>
                  <a:srgbClr val="FFFFFF"/>
                </a:solidFill>
                <a:latin typeface="Montserrat"/>
              </a:rPr>
              <a:t>progetto</a:t>
            </a:r>
            <a:r>
              <a:rPr lang="en-US" dirty="0">
                <a:solidFill>
                  <a:srgbClr val="FFFFFF"/>
                </a:solidFill>
                <a:latin typeface="Montserrat"/>
              </a:rPr>
              <a:t> è di </a:t>
            </a:r>
            <a:r>
              <a:rPr lang="en-US" dirty="0" err="1">
                <a:solidFill>
                  <a:srgbClr val="FFFFFF"/>
                </a:solidFill>
                <a:latin typeface="Montserrat"/>
              </a:rPr>
              <a:t>fornire</a:t>
            </a:r>
            <a:r>
              <a:rPr lang="en-US" dirty="0">
                <a:solidFill>
                  <a:srgbClr val="FFFFFF"/>
                </a:solidFill>
                <a:latin typeface="Montserrat"/>
              </a:rPr>
              <a:t> un </a:t>
            </a:r>
            <a:r>
              <a:rPr lang="en-US" dirty="0" err="1">
                <a:solidFill>
                  <a:srgbClr val="FFFFFF"/>
                </a:solidFill>
                <a:latin typeface="Montserrat"/>
              </a:rPr>
              <a:t>servizio</a:t>
            </a:r>
            <a:r>
              <a:rPr lang="en-US" dirty="0">
                <a:solidFill>
                  <a:srgbClr val="FFFFFF"/>
                </a:solidFill>
                <a:latin typeface="Montserrat"/>
              </a:rPr>
              <a:t> per </a:t>
            </a:r>
            <a:r>
              <a:rPr lang="en-US" dirty="0" err="1">
                <a:solidFill>
                  <a:srgbClr val="FFFFFF"/>
                </a:solidFill>
                <a:latin typeface="Montserrat"/>
              </a:rPr>
              <a:t>sfruttare</a:t>
            </a:r>
            <a:r>
              <a:rPr lang="en-US" dirty="0">
                <a:solidFill>
                  <a:srgbClr val="FFFFFF"/>
                </a:solidFill>
                <a:latin typeface="Montserrat"/>
              </a:rPr>
              <a:t> al </a:t>
            </a:r>
            <a:r>
              <a:rPr lang="en-US" dirty="0" err="1">
                <a:solidFill>
                  <a:srgbClr val="FFFFFF"/>
                </a:solidFill>
                <a:latin typeface="Montserrat"/>
              </a:rPr>
              <a:t>meglio</a:t>
            </a:r>
            <a:r>
              <a:rPr lang="en-US" dirty="0">
                <a:solidFill>
                  <a:srgbClr val="FFFFFF"/>
                </a:solidFill>
                <a:latin typeface="Montserrat"/>
              </a:rPr>
              <a:t> il tempo </a:t>
            </a:r>
            <a:r>
              <a:rPr lang="en-US" dirty="0" err="1">
                <a:solidFill>
                  <a:srgbClr val="FFFFFF"/>
                </a:solidFill>
                <a:latin typeface="Montserrat"/>
              </a:rPr>
              <a:t>impiegato</a:t>
            </a:r>
            <a:r>
              <a:rPr lang="en-US" dirty="0">
                <a:solidFill>
                  <a:srgbClr val="FFFFFF"/>
                </a:solidFill>
                <a:latin typeface="Montserrat"/>
              </a:rPr>
              <a:t> sui </a:t>
            </a:r>
            <a:r>
              <a:rPr lang="en-US" dirty="0" err="1">
                <a:solidFill>
                  <a:srgbClr val="FFFFFF"/>
                </a:solidFill>
                <a:latin typeface="Montserrat"/>
              </a:rPr>
              <a:t>macchinari</a:t>
            </a:r>
            <a:r>
              <a:rPr lang="en-US" dirty="0">
                <a:solidFill>
                  <a:srgbClr val="FFFFFF"/>
                </a:solidFill>
                <a:latin typeface="Montserrat"/>
              </a:rPr>
              <a:t> di </a:t>
            </a:r>
            <a:r>
              <a:rPr lang="en-US" dirty="0" err="1">
                <a:solidFill>
                  <a:srgbClr val="FFFFFF"/>
                </a:solidFill>
                <a:latin typeface="Montserrat"/>
              </a:rPr>
              <a:t>una</a:t>
            </a:r>
            <a:r>
              <a:rPr lang="en-US" dirty="0">
                <a:solidFill>
                  <a:srgbClr val="FFFFFF"/>
                </a:solidFill>
                <a:latin typeface="Montserrat"/>
              </a:rPr>
              <a:t> palestra, </a:t>
            </a:r>
            <a:r>
              <a:rPr lang="en-US" dirty="0" err="1">
                <a:solidFill>
                  <a:srgbClr val="FFFFFF"/>
                </a:solidFill>
                <a:latin typeface="Montserrat"/>
              </a:rPr>
              <a:t>proponendo</a:t>
            </a:r>
            <a:r>
              <a:rPr lang="en-US" dirty="0">
                <a:solidFill>
                  <a:srgbClr val="FFFFFF"/>
                </a:solidFill>
                <a:latin typeface="Montserrat"/>
              </a:rPr>
              <a:t> al </a:t>
            </a:r>
            <a:r>
              <a:rPr lang="en-US" dirty="0" err="1">
                <a:solidFill>
                  <a:srgbClr val="FFFFFF"/>
                </a:solidFill>
                <a:latin typeface="Montserrat"/>
              </a:rPr>
              <a:t>cliente</a:t>
            </a:r>
            <a:r>
              <a:rPr lang="en-US" dirty="0">
                <a:solidFill>
                  <a:srgbClr val="FFFFFF"/>
                </a:solidFill>
                <a:latin typeface="Montserrat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Montserrat"/>
              </a:rPr>
              <a:t>una</a:t>
            </a:r>
            <a:r>
              <a:rPr lang="en-US" dirty="0">
                <a:solidFill>
                  <a:srgbClr val="FFFFFF"/>
                </a:solidFill>
                <a:latin typeface="Montserrat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Montserrat"/>
              </a:rPr>
              <a:t>serie</a:t>
            </a:r>
            <a:r>
              <a:rPr lang="en-US" dirty="0">
                <a:solidFill>
                  <a:srgbClr val="FFFFFF"/>
                </a:solidFill>
                <a:latin typeface="Montserrat"/>
              </a:rPr>
              <a:t> di talk </a:t>
            </a:r>
            <a:r>
              <a:rPr lang="en-US" dirty="0" err="1">
                <a:solidFill>
                  <a:srgbClr val="FFFFFF"/>
                </a:solidFill>
                <a:latin typeface="Montserrat"/>
              </a:rPr>
              <a:t>inerenti</a:t>
            </a:r>
            <a:r>
              <a:rPr lang="en-US" dirty="0">
                <a:solidFill>
                  <a:srgbClr val="FFFFFF"/>
                </a:solidFill>
                <a:latin typeface="Montserrat"/>
              </a:rPr>
              <a:t> ai </a:t>
            </a:r>
            <a:r>
              <a:rPr lang="en-US" dirty="0" err="1">
                <a:solidFill>
                  <a:srgbClr val="FFFFFF"/>
                </a:solidFill>
                <a:latin typeface="Montserrat"/>
              </a:rPr>
              <a:t>propri</a:t>
            </a:r>
            <a:r>
              <a:rPr lang="en-US" dirty="0">
                <a:solidFill>
                  <a:srgbClr val="FFFFFF"/>
                </a:solidFill>
                <a:latin typeface="Montserrat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Montserrat"/>
              </a:rPr>
              <a:t>gusti</a:t>
            </a:r>
            <a:r>
              <a:rPr lang="en-US" dirty="0">
                <a:solidFill>
                  <a:srgbClr val="FFFFFF"/>
                </a:solidFill>
                <a:latin typeface="Montserrat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Montserrat"/>
              </a:rPr>
              <a:t>personali</a:t>
            </a:r>
            <a:r>
              <a:rPr lang="en-US" dirty="0">
                <a:solidFill>
                  <a:srgbClr val="FFFFFF"/>
                </a:solidFill>
                <a:latin typeface="Montserrat"/>
              </a:rPr>
              <a:t>, </a:t>
            </a:r>
            <a:r>
              <a:rPr lang="en-US" dirty="0" err="1">
                <a:solidFill>
                  <a:srgbClr val="FFFFFF"/>
                </a:solidFill>
                <a:latin typeface="Montserrat"/>
              </a:rPr>
              <a:t>accessibili</a:t>
            </a:r>
            <a:r>
              <a:rPr lang="en-US" dirty="0">
                <a:solidFill>
                  <a:srgbClr val="FFFFFF"/>
                </a:solidFill>
                <a:latin typeface="Montserrat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Montserrat"/>
              </a:rPr>
              <a:t>direttamente</a:t>
            </a:r>
            <a:r>
              <a:rPr lang="en-US" dirty="0">
                <a:solidFill>
                  <a:srgbClr val="FFFFFF"/>
                </a:solidFill>
                <a:latin typeface="Montserrat"/>
              </a:rPr>
              <a:t> dal </a:t>
            </a:r>
            <a:r>
              <a:rPr lang="en-US" b="1" dirty="0">
                <a:solidFill>
                  <a:srgbClr val="FFFFFF"/>
                </a:solidFill>
                <a:latin typeface="Montserrat"/>
              </a:rPr>
              <a:t>badge</a:t>
            </a:r>
            <a:r>
              <a:rPr lang="en-US" dirty="0">
                <a:solidFill>
                  <a:srgbClr val="FFFFFF"/>
                </a:solidFill>
                <a:latin typeface="Montserrat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Montserrat"/>
              </a:rPr>
              <a:t>identificativo</a:t>
            </a:r>
            <a:r>
              <a:rPr lang="en-US" dirty="0">
                <a:solidFill>
                  <a:srgbClr val="FFFFFF"/>
                </a:solidFill>
                <a:latin typeface="Montserrat"/>
              </a:rPr>
              <a:t> per </a:t>
            </a:r>
            <a:r>
              <a:rPr lang="en-US" dirty="0" err="1">
                <a:solidFill>
                  <a:srgbClr val="FFFFFF"/>
                </a:solidFill>
                <a:latin typeface="Montserrat"/>
              </a:rPr>
              <a:t>l’accesso</a:t>
            </a:r>
            <a:r>
              <a:rPr lang="en-US" dirty="0">
                <a:solidFill>
                  <a:srgbClr val="FFFFFF"/>
                </a:solidFill>
                <a:latin typeface="Montserrat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Montserrat"/>
              </a:rPr>
              <a:t>alla</a:t>
            </a:r>
            <a:r>
              <a:rPr lang="en-US" dirty="0">
                <a:solidFill>
                  <a:srgbClr val="FFFFFF"/>
                </a:solidFill>
                <a:latin typeface="Montserrat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Montserrat"/>
              </a:rPr>
              <a:t>struttura</a:t>
            </a:r>
            <a:r>
              <a:rPr lang="en-US" dirty="0">
                <a:solidFill>
                  <a:srgbClr val="FFFFFF"/>
                </a:solidFill>
                <a:latin typeface="Montserrat"/>
              </a:rPr>
              <a:t>.</a:t>
            </a:r>
          </a:p>
          <a:p>
            <a:pPr>
              <a:lnSpc>
                <a:spcPts val="2700"/>
              </a:lnSpc>
            </a:pPr>
            <a:endParaRPr lang="en-US" dirty="0">
              <a:solidFill>
                <a:srgbClr val="FFFFFF"/>
              </a:solidFill>
              <a:latin typeface="Montserrat"/>
            </a:endParaRPr>
          </a:p>
          <a:p>
            <a:pPr>
              <a:lnSpc>
                <a:spcPts val="2700"/>
              </a:lnSpc>
            </a:pPr>
            <a:r>
              <a:rPr lang="en-US" sz="1800" dirty="0" err="1">
                <a:solidFill>
                  <a:srgbClr val="FFFFFF"/>
                </a:solidFill>
                <a:latin typeface="Montserrat"/>
              </a:rPr>
              <a:t>L’applicativo</a:t>
            </a:r>
            <a:r>
              <a:rPr lang="en-US" sz="1800" dirty="0">
                <a:solidFill>
                  <a:srgbClr val="FFFFFF"/>
                </a:solidFill>
                <a:latin typeface="Montserrat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Montserrat"/>
              </a:rPr>
              <a:t>sarà</a:t>
            </a:r>
            <a:r>
              <a:rPr lang="en-US" sz="1800" dirty="0">
                <a:solidFill>
                  <a:srgbClr val="FFFFFF"/>
                </a:solidFill>
                <a:latin typeface="Montserrat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Montserrat"/>
              </a:rPr>
              <a:t>installato</a:t>
            </a:r>
            <a:r>
              <a:rPr lang="en-US" sz="1800" dirty="0">
                <a:solidFill>
                  <a:srgbClr val="FFFFFF"/>
                </a:solidFill>
                <a:latin typeface="Montserrat"/>
              </a:rPr>
              <a:t> sui </a:t>
            </a:r>
            <a:r>
              <a:rPr lang="en-US" sz="1800" dirty="0" err="1">
                <a:solidFill>
                  <a:srgbClr val="FFFFFF"/>
                </a:solidFill>
                <a:latin typeface="Montserrat"/>
              </a:rPr>
              <a:t>macchinari</a:t>
            </a:r>
            <a:r>
              <a:rPr lang="en-US" sz="1800" dirty="0">
                <a:solidFill>
                  <a:srgbClr val="FFFFFF"/>
                </a:solidFill>
                <a:latin typeface="Montserrat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Montserrat"/>
              </a:rPr>
              <a:t>nei</a:t>
            </a:r>
            <a:r>
              <a:rPr lang="en-US" sz="1800" dirty="0">
                <a:solidFill>
                  <a:srgbClr val="FFFFFF"/>
                </a:solidFill>
                <a:latin typeface="Montserrat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Montserrat"/>
              </a:rPr>
              <a:t>quali</a:t>
            </a:r>
            <a:r>
              <a:rPr lang="en-US" sz="1800" dirty="0">
                <a:solidFill>
                  <a:srgbClr val="FFFFFF"/>
                </a:solidFill>
                <a:latin typeface="Montserrat"/>
              </a:rPr>
              <a:t> è </a:t>
            </a:r>
            <a:r>
              <a:rPr lang="en-US" sz="1800" dirty="0" err="1">
                <a:solidFill>
                  <a:srgbClr val="FFFFFF"/>
                </a:solidFill>
                <a:latin typeface="Montserrat"/>
              </a:rPr>
              <a:t>possibile</a:t>
            </a:r>
            <a:r>
              <a:rPr lang="en-US" sz="1800" dirty="0">
                <a:solidFill>
                  <a:srgbClr val="FFFFFF"/>
                </a:solidFill>
                <a:latin typeface="Montserrat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Montserrat"/>
              </a:rPr>
              <a:t>sfruttare</a:t>
            </a:r>
            <a:r>
              <a:rPr lang="en-US" sz="1800" dirty="0">
                <a:solidFill>
                  <a:srgbClr val="FFFFFF"/>
                </a:solidFill>
                <a:latin typeface="Montserrat"/>
              </a:rPr>
              <a:t> un </a:t>
            </a:r>
            <a:r>
              <a:rPr lang="en-US" sz="1800" b="1" dirty="0">
                <a:solidFill>
                  <a:srgbClr val="FFFFFF"/>
                </a:solidFill>
                <a:latin typeface="Montserrat"/>
              </a:rPr>
              <a:t>display</a:t>
            </a:r>
            <a:r>
              <a:rPr lang="en-US" sz="1800" dirty="0">
                <a:solidFill>
                  <a:srgbClr val="FFFFFF"/>
                </a:solidFill>
                <a:latin typeface="Montserrat"/>
              </a:rPr>
              <a:t> (es. Tapis </a:t>
            </a:r>
            <a:r>
              <a:rPr lang="en-US" sz="1800" dirty="0" err="1">
                <a:solidFill>
                  <a:srgbClr val="FFFFFF"/>
                </a:solidFill>
                <a:latin typeface="Montserrat"/>
              </a:rPr>
              <a:t>Roulant</a:t>
            </a:r>
            <a:r>
              <a:rPr lang="en-US" dirty="0">
                <a:solidFill>
                  <a:srgbClr val="FFFFFF"/>
                </a:solidFill>
                <a:latin typeface="Montserrat"/>
              </a:rPr>
              <a:t>), </a:t>
            </a:r>
            <a:r>
              <a:rPr lang="en-US" sz="1800" dirty="0" err="1">
                <a:solidFill>
                  <a:srgbClr val="FFFFFF"/>
                </a:solidFill>
                <a:latin typeface="Montserrat"/>
              </a:rPr>
              <a:t>oppure</a:t>
            </a:r>
            <a:r>
              <a:rPr lang="en-US" sz="1800" dirty="0">
                <a:solidFill>
                  <a:srgbClr val="FFFFFF"/>
                </a:solidFill>
                <a:latin typeface="Montserrat"/>
              </a:rPr>
              <a:t> in </a:t>
            </a:r>
            <a:r>
              <a:rPr lang="en-US" sz="1800" dirty="0" err="1">
                <a:solidFill>
                  <a:srgbClr val="FFFFFF"/>
                </a:solidFill>
                <a:latin typeface="Montserrat"/>
              </a:rPr>
              <a:t>formato</a:t>
            </a:r>
            <a:r>
              <a:rPr lang="en-US" sz="1800" dirty="0">
                <a:solidFill>
                  <a:srgbClr val="FFFFFF"/>
                </a:solidFill>
                <a:latin typeface="Montserrat"/>
              </a:rPr>
              <a:t> </a:t>
            </a:r>
            <a:r>
              <a:rPr lang="en-US" sz="1800" b="1" dirty="0">
                <a:solidFill>
                  <a:srgbClr val="FFFFFF"/>
                </a:solidFill>
                <a:latin typeface="Montserrat"/>
              </a:rPr>
              <a:t>Podcast</a:t>
            </a:r>
            <a:r>
              <a:rPr lang="en-US" sz="1800" dirty="0">
                <a:solidFill>
                  <a:srgbClr val="FFFFFF"/>
                </a:solidFill>
                <a:latin typeface="Montserrat"/>
              </a:rPr>
              <a:t> da </a:t>
            </a:r>
            <a:r>
              <a:rPr lang="en-US" sz="1800" dirty="0" err="1">
                <a:solidFill>
                  <a:srgbClr val="FFFFFF"/>
                </a:solidFill>
                <a:latin typeface="Montserrat"/>
              </a:rPr>
              <a:t>dispositivo</a:t>
            </a:r>
            <a:r>
              <a:rPr lang="en-US" sz="1800" dirty="0">
                <a:solidFill>
                  <a:srgbClr val="FFFFFF"/>
                </a:solidFill>
                <a:latin typeface="Montserrat"/>
              </a:rPr>
              <a:t> mobile.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471316" y="2383962"/>
            <a:ext cx="6683599" cy="10900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87"/>
              </a:lnSpc>
            </a:pPr>
            <a:r>
              <a:rPr lang="en-US" sz="7716" dirty="0">
                <a:solidFill>
                  <a:srgbClr val="FF914D"/>
                </a:solidFill>
                <a:latin typeface="Montserrat Extra-Bold"/>
              </a:rPr>
              <a:t>OBIETTIVO</a:t>
            </a:r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C2A869A-3CDF-EE83-187B-E5CC20A2358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9137" y="1260476"/>
            <a:ext cx="3962957" cy="7479467"/>
          </a:xfrm>
          <a:prstGeom prst="rect">
            <a:avLst/>
          </a:prstGeom>
        </p:spPr>
      </p:pic>
      <p:pic>
        <p:nvPicPr>
          <p:cNvPr id="23" name="Picture 2">
            <a:extLst>
              <a:ext uri="{FF2B5EF4-FFF2-40B4-BE49-F238E27FC236}">
                <a16:creationId xmlns:a16="http://schemas.microsoft.com/office/drawing/2014/main" id="{2D007666-C1EA-10A8-66A9-AA4D8651B4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1373342" y="6819089"/>
            <a:ext cx="2564061" cy="2452175"/>
          </a:xfrm>
          <a:prstGeom prst="rect">
            <a:avLst/>
          </a:prstGeom>
        </p:spPr>
      </p:pic>
      <p:pic>
        <p:nvPicPr>
          <p:cNvPr id="6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11859D5-0E2E-2981-631B-91DBE94DC80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5670" y="6677528"/>
            <a:ext cx="1772848" cy="263305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1875" b="2187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4434518" y="0"/>
            <a:ext cx="2816404" cy="3209314"/>
            <a:chOff x="0" y="0"/>
            <a:chExt cx="3755205" cy="4279085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/>
            <a:srcRect l="32590" r="8831"/>
            <a:stretch>
              <a:fillRect/>
            </a:stretch>
          </p:blipFill>
          <p:spPr>
            <a:xfrm>
              <a:off x="0" y="0"/>
              <a:ext cx="3755205" cy="4279085"/>
            </a:xfrm>
            <a:prstGeom prst="rect">
              <a:avLst/>
            </a:prstGeom>
          </p:spPr>
        </p:pic>
      </p:grpSp>
      <p:grpSp>
        <p:nvGrpSpPr>
          <p:cNvPr id="5" name="Group 5"/>
          <p:cNvGrpSpPr/>
          <p:nvPr/>
        </p:nvGrpSpPr>
        <p:grpSpPr>
          <a:xfrm>
            <a:off x="685800" y="2211583"/>
            <a:ext cx="2628900" cy="3036692"/>
            <a:chOff x="0" y="0"/>
            <a:chExt cx="3505200" cy="4048923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4"/>
            <a:srcRect l="11991" r="30294"/>
            <a:stretch>
              <a:fillRect/>
            </a:stretch>
          </p:blipFill>
          <p:spPr>
            <a:xfrm>
              <a:off x="0" y="0"/>
              <a:ext cx="3505200" cy="4048923"/>
            </a:xfrm>
            <a:prstGeom prst="rect">
              <a:avLst/>
            </a:prstGeom>
          </p:spPr>
        </p:pic>
      </p:grpSp>
      <p:grpSp>
        <p:nvGrpSpPr>
          <p:cNvPr id="9" name="Group 9"/>
          <p:cNvGrpSpPr/>
          <p:nvPr/>
        </p:nvGrpSpPr>
        <p:grpSpPr>
          <a:xfrm>
            <a:off x="5651496" y="8446871"/>
            <a:ext cx="6985009" cy="1840129"/>
            <a:chOff x="0" y="0"/>
            <a:chExt cx="9313345" cy="2453506"/>
          </a:xfrm>
        </p:grpSpPr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/>
            <a:srcRect t="35974" b="24360"/>
            <a:stretch>
              <a:fillRect/>
            </a:stretch>
          </p:blipFill>
          <p:spPr>
            <a:xfrm>
              <a:off x="0" y="0"/>
              <a:ext cx="9313345" cy="2453506"/>
            </a:xfrm>
            <a:prstGeom prst="rect">
              <a:avLst/>
            </a:prstGeom>
          </p:spPr>
        </p:pic>
      </p:grpSp>
      <p:grpSp>
        <p:nvGrpSpPr>
          <p:cNvPr id="11" name="Group 11"/>
          <p:cNvGrpSpPr/>
          <p:nvPr/>
        </p:nvGrpSpPr>
        <p:grpSpPr>
          <a:xfrm>
            <a:off x="14975939" y="5248275"/>
            <a:ext cx="3312061" cy="3198596"/>
            <a:chOff x="0" y="0"/>
            <a:chExt cx="4416081" cy="4264794"/>
          </a:xfrm>
        </p:grpSpPr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6"/>
            <a:srcRect l="11673" r="19165"/>
            <a:stretch>
              <a:fillRect/>
            </a:stretch>
          </p:blipFill>
          <p:spPr>
            <a:xfrm>
              <a:off x="0" y="0"/>
              <a:ext cx="4416081" cy="4264794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4975939" y="0"/>
            <a:ext cx="2436451" cy="1982194"/>
            <a:chOff x="0" y="0"/>
            <a:chExt cx="3248601" cy="2642926"/>
          </a:xfrm>
        </p:grpSpPr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7"/>
            <a:srcRect l="9053" r="9053"/>
            <a:stretch>
              <a:fillRect/>
            </a:stretch>
          </p:blipFill>
          <p:spPr>
            <a:xfrm>
              <a:off x="0" y="0"/>
              <a:ext cx="3248601" cy="2642926"/>
            </a:xfrm>
            <a:prstGeom prst="rect">
              <a:avLst/>
            </a:prstGeom>
          </p:spPr>
        </p:pic>
      </p:grpSp>
      <p:sp>
        <p:nvSpPr>
          <p:cNvPr id="22" name="TextBox 22"/>
          <p:cNvSpPr txBox="1"/>
          <p:nvPr/>
        </p:nvSpPr>
        <p:spPr>
          <a:xfrm>
            <a:off x="4492718" y="5807364"/>
            <a:ext cx="9302565" cy="13554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00"/>
              </a:lnSpc>
            </a:pPr>
            <a:r>
              <a:rPr lang="en-US" sz="1800" dirty="0">
                <a:solidFill>
                  <a:srgbClr val="FFFFFF"/>
                </a:solidFill>
                <a:latin typeface="Montserrat"/>
              </a:rPr>
              <a:t>Il </a:t>
            </a:r>
            <a:r>
              <a:rPr lang="en-US" sz="1800" dirty="0" err="1">
                <a:solidFill>
                  <a:srgbClr val="FFFFFF"/>
                </a:solidFill>
                <a:latin typeface="Montserrat"/>
              </a:rPr>
              <a:t>servizio</a:t>
            </a:r>
            <a:r>
              <a:rPr lang="en-US" sz="1800" dirty="0">
                <a:solidFill>
                  <a:srgbClr val="FFFFFF"/>
                </a:solidFill>
                <a:latin typeface="Montserrat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Montserrat"/>
              </a:rPr>
              <a:t>viene</a:t>
            </a:r>
            <a:r>
              <a:rPr lang="en-US" sz="1800" dirty="0">
                <a:solidFill>
                  <a:srgbClr val="FFFFFF"/>
                </a:solidFill>
                <a:latin typeface="Montserrat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Montserrat"/>
              </a:rPr>
              <a:t>offerto</a:t>
            </a:r>
            <a:r>
              <a:rPr lang="en-US" sz="1800" dirty="0">
                <a:solidFill>
                  <a:srgbClr val="FFFFFF"/>
                </a:solidFill>
                <a:latin typeface="Montserrat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Montserrat"/>
              </a:rPr>
              <a:t>alla</a:t>
            </a:r>
            <a:r>
              <a:rPr lang="en-US" sz="1800" dirty="0">
                <a:solidFill>
                  <a:srgbClr val="FFFFFF"/>
                </a:solidFill>
                <a:latin typeface="Montserrat"/>
              </a:rPr>
              <a:t> palestra e </a:t>
            </a:r>
            <a:r>
              <a:rPr lang="en-US" sz="1800" dirty="0" err="1">
                <a:solidFill>
                  <a:srgbClr val="FFFFFF"/>
                </a:solidFill>
                <a:latin typeface="Montserrat"/>
              </a:rPr>
              <a:t>sfruttato</a:t>
            </a:r>
            <a:r>
              <a:rPr lang="en-US" sz="1800" dirty="0">
                <a:solidFill>
                  <a:srgbClr val="FFFFFF"/>
                </a:solidFill>
                <a:latin typeface="Montserrat"/>
              </a:rPr>
              <a:t> da </a:t>
            </a:r>
            <a:r>
              <a:rPr lang="en-US" sz="1800" dirty="0" err="1">
                <a:solidFill>
                  <a:srgbClr val="FFFFFF"/>
                </a:solidFill>
                <a:latin typeface="Montserrat"/>
              </a:rPr>
              <a:t>qualunque</a:t>
            </a:r>
            <a:r>
              <a:rPr lang="en-US" sz="1800" dirty="0">
                <a:solidFill>
                  <a:srgbClr val="FFFFFF"/>
                </a:solidFill>
                <a:latin typeface="Montserrat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Montserrat"/>
              </a:rPr>
              <a:t>cliente</a:t>
            </a:r>
            <a:r>
              <a:rPr lang="en-US" sz="1800" dirty="0">
                <a:solidFill>
                  <a:srgbClr val="FFFFFF"/>
                </a:solidFill>
                <a:latin typeface="Montserrat"/>
              </a:rPr>
              <a:t>, il quale ha la </a:t>
            </a:r>
            <a:r>
              <a:rPr lang="en-US" sz="1800" dirty="0" err="1">
                <a:solidFill>
                  <a:srgbClr val="FFFFFF"/>
                </a:solidFill>
                <a:latin typeface="Montserrat"/>
              </a:rPr>
              <a:t>possibilità</a:t>
            </a:r>
            <a:r>
              <a:rPr lang="en-US" sz="1800" dirty="0">
                <a:solidFill>
                  <a:srgbClr val="FFFFFF"/>
                </a:solidFill>
                <a:latin typeface="Montserrat"/>
              </a:rPr>
              <a:t> di </a:t>
            </a:r>
            <a:r>
              <a:rPr lang="en-US" sz="1800" dirty="0" err="1">
                <a:solidFill>
                  <a:srgbClr val="FFFFFF"/>
                </a:solidFill>
                <a:latin typeface="Montserrat"/>
              </a:rPr>
              <a:t>creare</a:t>
            </a:r>
            <a:r>
              <a:rPr lang="en-US" sz="1800" dirty="0">
                <a:solidFill>
                  <a:srgbClr val="FFFFFF"/>
                </a:solidFill>
                <a:latin typeface="Montserrat"/>
              </a:rPr>
              <a:t> il proprio account e di </a:t>
            </a:r>
            <a:r>
              <a:rPr lang="en-US" sz="1800" dirty="0" err="1">
                <a:solidFill>
                  <a:srgbClr val="FFFFFF"/>
                </a:solidFill>
                <a:latin typeface="Montserrat"/>
              </a:rPr>
              <a:t>intrattenersi</a:t>
            </a:r>
            <a:r>
              <a:rPr lang="en-US" sz="1800" dirty="0">
                <a:solidFill>
                  <a:srgbClr val="FFFFFF"/>
                </a:solidFill>
                <a:latin typeface="Montserrat"/>
              </a:rPr>
              <a:t> secondo </a:t>
            </a:r>
            <a:r>
              <a:rPr lang="en-US" sz="1800" dirty="0" err="1">
                <a:solidFill>
                  <a:srgbClr val="FFFFFF"/>
                </a:solidFill>
                <a:latin typeface="Montserrat"/>
              </a:rPr>
              <a:t>i</a:t>
            </a:r>
            <a:r>
              <a:rPr lang="en-US" sz="1800" dirty="0">
                <a:solidFill>
                  <a:srgbClr val="FFFFFF"/>
                </a:solidFill>
                <a:latin typeface="Montserrat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Montserrat"/>
              </a:rPr>
              <a:t>suoi</a:t>
            </a:r>
            <a:r>
              <a:rPr lang="en-US" sz="1800" dirty="0">
                <a:solidFill>
                  <a:srgbClr val="FFFFFF"/>
                </a:solidFill>
                <a:latin typeface="Montserrat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Montserrat"/>
              </a:rPr>
              <a:t>gusti</a:t>
            </a:r>
            <a:r>
              <a:rPr lang="en-US" sz="1800" dirty="0">
                <a:solidFill>
                  <a:srgbClr val="FFFFFF"/>
                </a:solidFill>
                <a:latin typeface="Montserrat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Montserrat"/>
              </a:rPr>
              <a:t>personali</a:t>
            </a:r>
            <a:r>
              <a:rPr lang="en-US" dirty="0">
                <a:solidFill>
                  <a:srgbClr val="FFFFFF"/>
                </a:solidFill>
                <a:latin typeface="Montserrat"/>
              </a:rPr>
              <a:t>, </a:t>
            </a:r>
            <a:r>
              <a:rPr lang="en-US" dirty="0" err="1">
                <a:solidFill>
                  <a:srgbClr val="FFFFFF"/>
                </a:solidFill>
                <a:latin typeface="Montserrat"/>
              </a:rPr>
              <a:t>rimanendo</a:t>
            </a:r>
            <a:r>
              <a:rPr lang="en-US" dirty="0">
                <a:solidFill>
                  <a:srgbClr val="FFFFFF"/>
                </a:solidFill>
                <a:latin typeface="Montserrat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Montserrat"/>
              </a:rPr>
              <a:t>aggiornato</a:t>
            </a:r>
            <a:r>
              <a:rPr lang="en-US" dirty="0">
                <a:solidFill>
                  <a:srgbClr val="FFFFFF"/>
                </a:solidFill>
                <a:latin typeface="Montserrat"/>
              </a:rPr>
              <a:t> sui </a:t>
            </a:r>
            <a:r>
              <a:rPr lang="en-US" dirty="0" err="1">
                <a:solidFill>
                  <a:srgbClr val="FFFFFF"/>
                </a:solidFill>
                <a:latin typeface="Montserrat"/>
              </a:rPr>
              <a:t>temi</a:t>
            </a:r>
            <a:r>
              <a:rPr lang="en-US" dirty="0">
                <a:solidFill>
                  <a:srgbClr val="FFFFFF"/>
                </a:solidFill>
                <a:latin typeface="Montserrat"/>
              </a:rPr>
              <a:t> di interesse.</a:t>
            </a:r>
            <a:endParaRPr lang="en-US" sz="1800" dirty="0">
              <a:solidFill>
                <a:srgbClr val="FFFFFF"/>
              </a:solidFill>
              <a:latin typeface="Montserrat"/>
            </a:endParaRPr>
          </a:p>
          <a:p>
            <a:pPr algn="ctr">
              <a:lnSpc>
                <a:spcPts val="2700"/>
              </a:lnSpc>
            </a:pPr>
            <a:endParaRPr lang="en-US" dirty="0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5312639" y="4237872"/>
            <a:ext cx="7662722" cy="12578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31"/>
              </a:lnSpc>
            </a:pPr>
            <a:r>
              <a:rPr lang="en-US" sz="8846" dirty="0">
                <a:solidFill>
                  <a:srgbClr val="FF914D"/>
                </a:solidFill>
                <a:latin typeface="Montserrat Extra-Bold"/>
              </a:rPr>
              <a:t>TARGET</a:t>
            </a:r>
          </a:p>
        </p:txBody>
      </p:sp>
      <p:pic>
        <p:nvPicPr>
          <p:cNvPr id="25" name="Picture 4">
            <a:extLst>
              <a:ext uri="{FF2B5EF4-FFF2-40B4-BE49-F238E27FC236}">
                <a16:creationId xmlns:a16="http://schemas.microsoft.com/office/drawing/2014/main" id="{05C5686B-4E81-9AD1-52DF-548454EE252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0733104" y="733379"/>
            <a:ext cx="2204157" cy="2363131"/>
          </a:xfrm>
          <a:prstGeom prst="rect">
            <a:avLst/>
          </a:prstGeom>
        </p:spPr>
      </p:pic>
      <p:pic>
        <p:nvPicPr>
          <p:cNvPr id="26" name="Picture 3">
            <a:extLst>
              <a:ext uri="{FF2B5EF4-FFF2-40B4-BE49-F238E27FC236}">
                <a16:creationId xmlns:a16="http://schemas.microsoft.com/office/drawing/2014/main" id="{9A83ADB7-9EE4-B555-74CA-0C3870275FD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1630772" y="5927897"/>
            <a:ext cx="2836545" cy="367948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1875" b="2187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40" name="TextBox 40"/>
          <p:cNvSpPr txBox="1"/>
          <p:nvPr/>
        </p:nvSpPr>
        <p:spPr>
          <a:xfrm>
            <a:off x="1676400" y="3467100"/>
            <a:ext cx="8318062" cy="44717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700"/>
              </a:lnSpc>
            </a:pPr>
            <a:r>
              <a:rPr lang="en-US" dirty="0" err="1">
                <a:solidFill>
                  <a:srgbClr val="FFFFFF"/>
                </a:solidFill>
                <a:latin typeface="Montserrat"/>
              </a:rPr>
              <a:t>L’architettura</a:t>
            </a:r>
            <a:r>
              <a:rPr lang="en-US" dirty="0">
                <a:solidFill>
                  <a:srgbClr val="FFFFFF"/>
                </a:solidFill>
                <a:latin typeface="Montserrat"/>
              </a:rPr>
              <a:t> è </a:t>
            </a:r>
            <a:r>
              <a:rPr lang="en-US" dirty="0" err="1">
                <a:solidFill>
                  <a:srgbClr val="FFFFFF"/>
                </a:solidFill>
                <a:latin typeface="Montserrat"/>
              </a:rPr>
              <a:t>composta</a:t>
            </a:r>
            <a:r>
              <a:rPr lang="en-US" dirty="0">
                <a:solidFill>
                  <a:srgbClr val="FFFFFF"/>
                </a:solidFill>
                <a:latin typeface="Montserrat"/>
              </a:rPr>
              <a:t> da </a:t>
            </a:r>
            <a:r>
              <a:rPr lang="en-US" dirty="0" err="1">
                <a:solidFill>
                  <a:srgbClr val="FFFFFF"/>
                </a:solidFill>
                <a:latin typeface="Montserrat"/>
              </a:rPr>
              <a:t>una</a:t>
            </a:r>
            <a:r>
              <a:rPr lang="en-US" dirty="0">
                <a:solidFill>
                  <a:srgbClr val="FFFFFF"/>
                </a:solidFill>
                <a:latin typeface="Montserrat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Montserrat"/>
              </a:rPr>
              <a:t>serie</a:t>
            </a:r>
            <a:r>
              <a:rPr lang="en-US" dirty="0">
                <a:solidFill>
                  <a:srgbClr val="FFFFFF"/>
                </a:solidFill>
                <a:latin typeface="Montserrat"/>
              </a:rPr>
              <a:t> di </a:t>
            </a:r>
            <a:r>
              <a:rPr lang="en-US" dirty="0" err="1">
                <a:solidFill>
                  <a:srgbClr val="FFFFFF"/>
                </a:solidFill>
                <a:latin typeface="Montserrat"/>
              </a:rPr>
              <a:t>servizi</a:t>
            </a:r>
            <a:r>
              <a:rPr lang="en-US" dirty="0">
                <a:solidFill>
                  <a:srgbClr val="FFFFFF"/>
                </a:solidFill>
                <a:latin typeface="Montserrat"/>
              </a:rPr>
              <a:t> AWS:</a:t>
            </a:r>
          </a:p>
          <a:p>
            <a:pPr marL="285750" indent="-285750">
              <a:lnSpc>
                <a:spcPts val="2700"/>
              </a:lnSpc>
              <a:buFontTx/>
              <a:buChar char="-"/>
            </a:pPr>
            <a:r>
              <a:rPr lang="en-US" b="1" dirty="0">
                <a:solidFill>
                  <a:srgbClr val="FFFFFF"/>
                </a:solidFill>
                <a:latin typeface="Montserrat"/>
              </a:rPr>
              <a:t>Cognito</a:t>
            </a:r>
            <a:r>
              <a:rPr lang="en-US" dirty="0">
                <a:solidFill>
                  <a:srgbClr val="FFFFFF"/>
                </a:solidFill>
                <a:latin typeface="Montserrat"/>
              </a:rPr>
              <a:t>: </a:t>
            </a:r>
            <a:r>
              <a:rPr lang="en-US" dirty="0" err="1">
                <a:solidFill>
                  <a:srgbClr val="FFFFFF"/>
                </a:solidFill>
                <a:latin typeface="Montserrat"/>
              </a:rPr>
              <a:t>autenticazione</a:t>
            </a:r>
            <a:r>
              <a:rPr lang="en-US" dirty="0">
                <a:solidFill>
                  <a:srgbClr val="FFFFFF"/>
                </a:solidFill>
                <a:latin typeface="Montserrat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Montserrat"/>
              </a:rPr>
              <a:t>dell’utente</a:t>
            </a:r>
            <a:endParaRPr lang="en-US" dirty="0">
              <a:solidFill>
                <a:srgbClr val="FFFFFF"/>
              </a:solidFill>
              <a:latin typeface="Montserrat"/>
            </a:endParaRPr>
          </a:p>
          <a:p>
            <a:pPr marL="285750" indent="-285750">
              <a:lnSpc>
                <a:spcPts val="2700"/>
              </a:lnSpc>
              <a:buFontTx/>
              <a:buChar char="-"/>
            </a:pPr>
            <a:r>
              <a:rPr lang="en-US" b="1" dirty="0">
                <a:solidFill>
                  <a:srgbClr val="FFFFFF"/>
                </a:solidFill>
                <a:latin typeface="Montserrat"/>
              </a:rPr>
              <a:t>SNS</a:t>
            </a:r>
            <a:r>
              <a:rPr lang="en-US" dirty="0">
                <a:solidFill>
                  <a:srgbClr val="FFFFFF"/>
                </a:solidFill>
                <a:latin typeface="Montserrat"/>
              </a:rPr>
              <a:t>: </a:t>
            </a:r>
            <a:r>
              <a:rPr lang="en-US" dirty="0" err="1">
                <a:solidFill>
                  <a:srgbClr val="FFFFFF"/>
                </a:solidFill>
                <a:latin typeface="Montserrat"/>
              </a:rPr>
              <a:t>possibilità</a:t>
            </a:r>
            <a:r>
              <a:rPr lang="en-US" dirty="0">
                <a:solidFill>
                  <a:srgbClr val="FFFFFF"/>
                </a:solidFill>
                <a:latin typeface="Montserrat"/>
              </a:rPr>
              <a:t> di </a:t>
            </a:r>
            <a:r>
              <a:rPr lang="en-US" dirty="0" err="1">
                <a:solidFill>
                  <a:srgbClr val="FFFFFF"/>
                </a:solidFill>
                <a:latin typeface="Montserrat"/>
              </a:rPr>
              <a:t>notificare</a:t>
            </a:r>
            <a:r>
              <a:rPr lang="en-US" dirty="0">
                <a:solidFill>
                  <a:srgbClr val="FFFFFF"/>
                </a:solidFill>
                <a:latin typeface="Montserrat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Montserrat"/>
              </a:rPr>
              <a:t>l’utente</a:t>
            </a:r>
            <a:endParaRPr lang="en-US" dirty="0">
              <a:solidFill>
                <a:srgbClr val="FFFFFF"/>
              </a:solidFill>
              <a:latin typeface="Montserrat"/>
            </a:endParaRPr>
          </a:p>
          <a:p>
            <a:pPr marL="285750" indent="-285750">
              <a:lnSpc>
                <a:spcPts val="2700"/>
              </a:lnSpc>
              <a:buFontTx/>
              <a:buChar char="-"/>
            </a:pPr>
            <a:r>
              <a:rPr lang="en-US" b="1" dirty="0">
                <a:solidFill>
                  <a:srgbClr val="FFFFFF"/>
                </a:solidFill>
                <a:latin typeface="Montserrat"/>
              </a:rPr>
              <a:t>GLUE &amp; RDS</a:t>
            </a:r>
            <a:r>
              <a:rPr lang="en-US" dirty="0">
                <a:solidFill>
                  <a:srgbClr val="FFFFFF"/>
                </a:solidFill>
                <a:latin typeface="Montserrat"/>
              </a:rPr>
              <a:t>: </a:t>
            </a:r>
            <a:r>
              <a:rPr lang="en-US" dirty="0" err="1">
                <a:solidFill>
                  <a:srgbClr val="FFFFFF"/>
                </a:solidFill>
                <a:latin typeface="Montserrat"/>
              </a:rPr>
              <a:t>gestione</a:t>
            </a:r>
            <a:r>
              <a:rPr lang="en-US" dirty="0">
                <a:solidFill>
                  <a:srgbClr val="FFFFFF"/>
                </a:solidFill>
                <a:latin typeface="Montserrat"/>
              </a:rPr>
              <a:t> e </a:t>
            </a:r>
            <a:r>
              <a:rPr lang="en-US" dirty="0" err="1">
                <a:solidFill>
                  <a:srgbClr val="FFFFFF"/>
                </a:solidFill>
                <a:latin typeface="Montserrat"/>
              </a:rPr>
              <a:t>archivio</a:t>
            </a:r>
            <a:r>
              <a:rPr lang="en-US" dirty="0">
                <a:solidFill>
                  <a:srgbClr val="FFFFFF"/>
                </a:solidFill>
                <a:latin typeface="Montserrat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Montserrat"/>
              </a:rPr>
              <a:t>dati</a:t>
            </a:r>
            <a:endParaRPr lang="en-US" dirty="0">
              <a:solidFill>
                <a:srgbClr val="FFFFFF"/>
              </a:solidFill>
              <a:latin typeface="Montserrat"/>
            </a:endParaRPr>
          </a:p>
          <a:p>
            <a:pPr marL="285750" indent="-285750">
              <a:lnSpc>
                <a:spcPts val="2700"/>
              </a:lnSpc>
              <a:buFontTx/>
              <a:buChar char="-"/>
            </a:pPr>
            <a:r>
              <a:rPr lang="en-US" b="1" dirty="0">
                <a:solidFill>
                  <a:srgbClr val="FFFFFF"/>
                </a:solidFill>
                <a:latin typeface="Montserrat"/>
              </a:rPr>
              <a:t>Lambda</a:t>
            </a:r>
            <a:r>
              <a:rPr lang="en-US" dirty="0">
                <a:solidFill>
                  <a:srgbClr val="FFFFFF"/>
                </a:solidFill>
                <a:latin typeface="Montserrat"/>
              </a:rPr>
              <a:t> functions</a:t>
            </a:r>
          </a:p>
          <a:p>
            <a:pPr marL="285750" indent="-285750">
              <a:lnSpc>
                <a:spcPts val="2700"/>
              </a:lnSpc>
              <a:buFontTx/>
              <a:buChar char="-"/>
            </a:pPr>
            <a:r>
              <a:rPr lang="en-US" b="1" dirty="0">
                <a:solidFill>
                  <a:srgbClr val="FFFFFF"/>
                </a:solidFill>
                <a:latin typeface="Montserrat"/>
              </a:rPr>
              <a:t>Amplify</a:t>
            </a:r>
            <a:r>
              <a:rPr lang="en-US" dirty="0">
                <a:solidFill>
                  <a:srgbClr val="FFFFFF"/>
                </a:solidFill>
                <a:latin typeface="Montserrat"/>
              </a:rPr>
              <a:t>: per </a:t>
            </a:r>
            <a:r>
              <a:rPr lang="en-US" dirty="0" err="1">
                <a:solidFill>
                  <a:srgbClr val="FFFFFF"/>
                </a:solidFill>
                <a:latin typeface="Montserrat"/>
              </a:rPr>
              <a:t>dispositivi</a:t>
            </a:r>
            <a:r>
              <a:rPr lang="en-US" dirty="0">
                <a:solidFill>
                  <a:srgbClr val="FFFFFF"/>
                </a:solidFill>
                <a:latin typeface="Montserrat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Montserrat"/>
              </a:rPr>
              <a:t>mobili</a:t>
            </a:r>
            <a:r>
              <a:rPr lang="en-US" dirty="0">
                <a:solidFill>
                  <a:srgbClr val="FFFFFF"/>
                </a:solidFill>
                <a:latin typeface="Montserrat"/>
              </a:rPr>
              <a:t> e Web App</a:t>
            </a:r>
          </a:p>
          <a:p>
            <a:pPr marL="285750" indent="-285750">
              <a:lnSpc>
                <a:spcPts val="2700"/>
              </a:lnSpc>
              <a:buFontTx/>
              <a:buChar char="-"/>
            </a:pPr>
            <a:endParaRPr lang="en-US" dirty="0">
              <a:solidFill>
                <a:srgbClr val="FFFFFF"/>
              </a:solidFill>
              <a:latin typeface="Montserrat"/>
            </a:endParaRPr>
          </a:p>
          <a:p>
            <a:pPr>
              <a:lnSpc>
                <a:spcPts val="2700"/>
              </a:lnSpc>
            </a:pPr>
            <a:endParaRPr lang="en-US" dirty="0">
              <a:solidFill>
                <a:srgbClr val="FFFFFF"/>
              </a:solidFill>
              <a:latin typeface="Montserrat"/>
            </a:endParaRPr>
          </a:p>
          <a:p>
            <a:pPr marL="285750" indent="-285750">
              <a:lnSpc>
                <a:spcPts val="2700"/>
              </a:lnSpc>
              <a:buFontTx/>
              <a:buChar char="-"/>
            </a:pPr>
            <a:endParaRPr lang="en-US" dirty="0">
              <a:solidFill>
                <a:srgbClr val="FFFFFF"/>
              </a:solidFill>
              <a:latin typeface="Montserrat"/>
            </a:endParaRPr>
          </a:p>
          <a:p>
            <a:pPr>
              <a:lnSpc>
                <a:spcPts val="2700"/>
              </a:lnSpc>
            </a:pPr>
            <a:r>
              <a:rPr lang="en-US" dirty="0" err="1">
                <a:solidFill>
                  <a:srgbClr val="FFFFFF"/>
                </a:solidFill>
                <a:latin typeface="Montserrat"/>
              </a:rPr>
              <a:t>L’applicativo</a:t>
            </a:r>
            <a:r>
              <a:rPr lang="en-US" dirty="0">
                <a:solidFill>
                  <a:srgbClr val="FFFFFF"/>
                </a:solidFill>
                <a:latin typeface="Montserrat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Montserrat"/>
              </a:rPr>
              <a:t>consentirà</a:t>
            </a:r>
            <a:r>
              <a:rPr lang="en-US" dirty="0">
                <a:solidFill>
                  <a:srgbClr val="FFFFFF"/>
                </a:solidFill>
                <a:latin typeface="Montserrat"/>
              </a:rPr>
              <a:t> ai </a:t>
            </a:r>
            <a:r>
              <a:rPr lang="en-US" dirty="0" err="1">
                <a:solidFill>
                  <a:srgbClr val="FFFFFF"/>
                </a:solidFill>
                <a:latin typeface="Montserrat"/>
              </a:rPr>
              <a:t>clienti</a:t>
            </a:r>
            <a:r>
              <a:rPr lang="en-US" dirty="0">
                <a:solidFill>
                  <a:srgbClr val="FFFFFF"/>
                </a:solidFill>
                <a:latin typeface="Montserrat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Montserrat"/>
              </a:rPr>
              <a:t>della</a:t>
            </a:r>
            <a:r>
              <a:rPr lang="en-US" dirty="0">
                <a:solidFill>
                  <a:srgbClr val="FFFFFF"/>
                </a:solidFill>
                <a:latin typeface="Montserrat"/>
              </a:rPr>
              <a:t> palestra di </a:t>
            </a:r>
            <a:r>
              <a:rPr lang="en-US" dirty="0" err="1">
                <a:solidFill>
                  <a:srgbClr val="FFFFFF"/>
                </a:solidFill>
                <a:latin typeface="Montserrat"/>
              </a:rPr>
              <a:t>seguire</a:t>
            </a:r>
            <a:r>
              <a:rPr lang="en-US" dirty="0">
                <a:solidFill>
                  <a:srgbClr val="FFFFFF"/>
                </a:solidFill>
                <a:latin typeface="Montserrat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Montserrat"/>
              </a:rPr>
              <a:t>argomenti</a:t>
            </a:r>
            <a:r>
              <a:rPr lang="en-US" dirty="0">
                <a:solidFill>
                  <a:srgbClr val="FFFFFF"/>
                </a:solidFill>
                <a:latin typeface="Montserrat"/>
              </a:rPr>
              <a:t> di </a:t>
            </a:r>
            <a:r>
              <a:rPr lang="en-US" dirty="0" err="1">
                <a:solidFill>
                  <a:srgbClr val="FFFFFF"/>
                </a:solidFill>
                <a:latin typeface="Montserrat"/>
              </a:rPr>
              <a:t>tendenza</a:t>
            </a:r>
            <a:r>
              <a:rPr lang="en-US" dirty="0">
                <a:solidFill>
                  <a:srgbClr val="FFFFFF"/>
                </a:solidFill>
                <a:latin typeface="Montserrat"/>
              </a:rPr>
              <a:t> o topic </a:t>
            </a:r>
            <a:r>
              <a:rPr lang="en-US" dirty="0" err="1">
                <a:solidFill>
                  <a:srgbClr val="FFFFFF"/>
                </a:solidFill>
                <a:latin typeface="Montserrat"/>
              </a:rPr>
              <a:t>selezionati</a:t>
            </a:r>
            <a:r>
              <a:rPr lang="en-US" dirty="0">
                <a:solidFill>
                  <a:srgbClr val="FFFFFF"/>
                </a:solidFill>
                <a:latin typeface="Montserrat"/>
              </a:rPr>
              <a:t> da </a:t>
            </a:r>
            <a:r>
              <a:rPr lang="en-US" b="1" dirty="0">
                <a:solidFill>
                  <a:srgbClr val="FFFFFF"/>
                </a:solidFill>
                <a:latin typeface="Montserrat"/>
              </a:rPr>
              <a:t>tag</a:t>
            </a:r>
            <a:r>
              <a:rPr lang="en-US" dirty="0">
                <a:solidFill>
                  <a:srgbClr val="FFFFFF"/>
                </a:solidFill>
                <a:latin typeface="Montserrat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Montserrat"/>
              </a:rPr>
              <a:t>specifici</a:t>
            </a:r>
            <a:r>
              <a:rPr lang="en-US" dirty="0">
                <a:solidFill>
                  <a:srgbClr val="FFFFFF"/>
                </a:solidFill>
                <a:latin typeface="Montserrat"/>
              </a:rPr>
              <a:t>, a </a:t>
            </a:r>
            <a:r>
              <a:rPr lang="en-US" dirty="0" err="1">
                <a:solidFill>
                  <a:srgbClr val="FFFFFF"/>
                </a:solidFill>
                <a:latin typeface="Montserrat"/>
              </a:rPr>
              <a:t>partire</a:t>
            </a:r>
            <a:r>
              <a:rPr lang="en-US" dirty="0">
                <a:solidFill>
                  <a:srgbClr val="FFFFFF"/>
                </a:solidFill>
                <a:latin typeface="Montserrat"/>
              </a:rPr>
              <a:t> da </a:t>
            </a:r>
            <a:r>
              <a:rPr lang="en-US" dirty="0" err="1">
                <a:solidFill>
                  <a:srgbClr val="FFFFFF"/>
                </a:solidFill>
                <a:latin typeface="Montserrat"/>
              </a:rPr>
              <a:t>una</a:t>
            </a:r>
            <a:r>
              <a:rPr lang="en-US" dirty="0">
                <a:solidFill>
                  <a:srgbClr val="FFFFFF"/>
                </a:solidFill>
                <a:latin typeface="Montserrat"/>
              </a:rPr>
              <a:t> semplice </a:t>
            </a:r>
            <a:r>
              <a:rPr lang="en-US" b="1" dirty="0">
                <a:solidFill>
                  <a:srgbClr val="FFFFFF"/>
                </a:solidFill>
                <a:latin typeface="Montserrat"/>
              </a:rPr>
              <a:t>preview</a:t>
            </a:r>
            <a:r>
              <a:rPr lang="en-US" dirty="0">
                <a:solidFill>
                  <a:srgbClr val="FFFFFF"/>
                </a:solidFill>
                <a:latin typeface="Montserrat"/>
              </a:rPr>
              <a:t> di video </a:t>
            </a:r>
            <a:r>
              <a:rPr lang="en-US" dirty="0" err="1">
                <a:solidFill>
                  <a:srgbClr val="FFFFFF"/>
                </a:solidFill>
                <a:latin typeface="Montserrat"/>
              </a:rPr>
              <a:t>consigliati</a:t>
            </a:r>
            <a:r>
              <a:rPr lang="en-US" dirty="0">
                <a:solidFill>
                  <a:srgbClr val="FFFFFF"/>
                </a:solidFill>
                <a:latin typeface="Montserrat"/>
              </a:rPr>
              <a:t> e </a:t>
            </a:r>
            <a:r>
              <a:rPr lang="en-US" dirty="0" err="1">
                <a:solidFill>
                  <a:srgbClr val="FFFFFF"/>
                </a:solidFill>
                <a:latin typeface="Montserrat"/>
              </a:rPr>
              <a:t>visualizzarli</a:t>
            </a:r>
            <a:r>
              <a:rPr lang="en-US" dirty="0">
                <a:solidFill>
                  <a:srgbClr val="FFFFFF"/>
                </a:solidFill>
                <a:latin typeface="Montserrat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Montserrat"/>
              </a:rPr>
              <a:t>tramite</a:t>
            </a:r>
            <a:r>
              <a:rPr lang="en-US" dirty="0">
                <a:solidFill>
                  <a:srgbClr val="FFFFFF"/>
                </a:solidFill>
                <a:latin typeface="Montserrat"/>
              </a:rPr>
              <a:t> display </a:t>
            </a:r>
            <a:r>
              <a:rPr lang="en-US" dirty="0" err="1">
                <a:solidFill>
                  <a:srgbClr val="FFFFFF"/>
                </a:solidFill>
                <a:latin typeface="Montserrat"/>
              </a:rPr>
              <a:t>sul</a:t>
            </a:r>
            <a:r>
              <a:rPr lang="en-US" dirty="0">
                <a:solidFill>
                  <a:srgbClr val="FFFFFF"/>
                </a:solidFill>
                <a:latin typeface="Montserrat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Montserrat"/>
              </a:rPr>
              <a:t>macchinario</a:t>
            </a:r>
            <a:r>
              <a:rPr lang="en-US" dirty="0">
                <a:solidFill>
                  <a:srgbClr val="FFFFFF"/>
                </a:solidFill>
                <a:latin typeface="Montserrat"/>
              </a:rPr>
              <a:t> o in </a:t>
            </a:r>
            <a:r>
              <a:rPr lang="en-US" dirty="0" err="1">
                <a:solidFill>
                  <a:srgbClr val="FFFFFF"/>
                </a:solidFill>
                <a:latin typeface="Montserrat"/>
              </a:rPr>
              <a:t>formato</a:t>
            </a:r>
            <a:r>
              <a:rPr lang="en-US" dirty="0">
                <a:solidFill>
                  <a:srgbClr val="FFFFFF"/>
                </a:solidFill>
                <a:latin typeface="Montserrat"/>
              </a:rPr>
              <a:t> podcast da smartphone.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949447" y="565059"/>
            <a:ext cx="15493811" cy="21287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310"/>
              </a:lnSpc>
            </a:pPr>
            <a:r>
              <a:rPr lang="en-US" sz="7555" dirty="0">
                <a:solidFill>
                  <a:srgbClr val="FF914D"/>
                </a:solidFill>
                <a:latin typeface="Montserrat Extra-Bold"/>
              </a:rPr>
              <a:t>SCENARIO, TECNOLOGIE E ARCHITETTURA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11125199" y="2207296"/>
            <a:ext cx="6662675" cy="7445375"/>
          </a:xfrm>
          <a:prstGeom prst="rect">
            <a:avLst/>
          </a:prstGeom>
          <a:solidFill>
            <a:srgbClr val="FF914D"/>
          </a:solidFill>
          <a:ln>
            <a:noFill/>
          </a:ln>
          <a:effectLst>
            <a:glow rad="63500">
              <a:schemeClr val="accent2">
                <a:satMod val="175000"/>
                <a:alpha val="40000"/>
              </a:schemeClr>
            </a:glow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lIns="50800" tIns="50800" rIns="50800" bIns="50800" rtlCol="0" anchor="ctr"/>
          <a:lstStyle/>
          <a:p>
            <a:pPr algn="ctr">
              <a:lnSpc>
                <a:spcPts val="2640"/>
              </a:lnSpc>
            </a:pPr>
            <a:endParaRPr/>
          </a:p>
        </p:txBody>
      </p:sp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5A9D058-6090-7799-DF1E-1B73F6A864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5107" y="2362450"/>
            <a:ext cx="5622858" cy="7135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6680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1875" b="2187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447800" y="1811310"/>
            <a:ext cx="9171725" cy="6202101"/>
            <a:chOff x="0" y="0"/>
            <a:chExt cx="6221730" cy="420725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221730" cy="4207256"/>
            </a:xfrm>
            <a:custGeom>
              <a:avLst/>
              <a:gdLst/>
              <a:ahLst/>
              <a:cxnLst/>
              <a:rect l="l" t="t" r="r" b="b"/>
              <a:pathLst>
                <a:path w="6221730" h="4207256">
                  <a:moveTo>
                    <a:pt x="6221730" y="0"/>
                  </a:moveTo>
                  <a:lnTo>
                    <a:pt x="3877818" y="3979799"/>
                  </a:lnTo>
                  <a:cubicBezTo>
                    <a:pt x="3799239" y="4120239"/>
                    <a:pt x="3650888" y="4207238"/>
                    <a:pt x="3489960" y="4207256"/>
                  </a:cubicBezTo>
                  <a:lnTo>
                    <a:pt x="0" y="42072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7079" t="-2457" b="-2714"/>
              </a:stretch>
            </a:blipFill>
          </p:spPr>
        </p:sp>
      </p:grpSp>
      <p:sp>
        <p:nvSpPr>
          <p:cNvPr id="9" name="TextBox 9"/>
          <p:cNvSpPr txBox="1"/>
          <p:nvPr/>
        </p:nvSpPr>
        <p:spPr>
          <a:xfrm>
            <a:off x="7999143" y="2273589"/>
            <a:ext cx="6917168" cy="23339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082"/>
              </a:lnSpc>
            </a:pPr>
            <a:r>
              <a:rPr lang="en-US" sz="8256" dirty="0">
                <a:solidFill>
                  <a:srgbClr val="FF914D"/>
                </a:solidFill>
                <a:latin typeface="Montserrat Extra-Bold"/>
              </a:rPr>
              <a:t>VALORE AGGIUNTO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DE265E61-11F6-A1EA-1CEF-6198B1DD7820}"/>
              </a:ext>
            </a:extLst>
          </p:cNvPr>
          <p:cNvSpPr txBox="1"/>
          <p:nvPr/>
        </p:nvSpPr>
        <p:spPr>
          <a:xfrm>
            <a:off x="8635801" y="4912360"/>
            <a:ext cx="8509199" cy="3384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2700"/>
              </a:lnSpc>
              <a:spcAft>
                <a:spcPts val="800"/>
              </a:spcAft>
              <a:buFontTx/>
              <a:buChar char="-"/>
            </a:pPr>
            <a:r>
              <a:rPr lang="it-IT" dirty="0">
                <a:solidFill>
                  <a:srgbClr val="FFFFFF"/>
                </a:solidFill>
                <a:latin typeface="Montserrat"/>
              </a:rPr>
              <a:t>Poter </a:t>
            </a:r>
            <a:r>
              <a:rPr lang="it-IT" b="1" dirty="0">
                <a:solidFill>
                  <a:srgbClr val="FFFFFF"/>
                </a:solidFill>
                <a:latin typeface="Montserrat"/>
              </a:rPr>
              <a:t>sfruttare il tempo</a:t>
            </a:r>
            <a:r>
              <a:rPr lang="it-IT" dirty="0">
                <a:solidFill>
                  <a:srgbClr val="FFFFFF"/>
                </a:solidFill>
                <a:latin typeface="Montserrat"/>
              </a:rPr>
              <a:t> in palestra intrattenendosi o informandosi su tematiche nuove o approfondendo curiosità d’interesse trattate da </a:t>
            </a:r>
            <a:r>
              <a:rPr lang="it-IT" b="1" dirty="0">
                <a:solidFill>
                  <a:srgbClr val="FFFFFF"/>
                </a:solidFill>
                <a:latin typeface="Montserrat"/>
              </a:rPr>
              <a:t>esperti</a:t>
            </a:r>
            <a:r>
              <a:rPr lang="it-IT" dirty="0">
                <a:solidFill>
                  <a:srgbClr val="FFFFFF"/>
                </a:solidFill>
                <a:latin typeface="Montserrat"/>
              </a:rPr>
              <a:t> negli argomenti.</a:t>
            </a:r>
          </a:p>
          <a:p>
            <a:pPr marL="285750" indent="-285750">
              <a:lnSpc>
                <a:spcPts val="2700"/>
              </a:lnSpc>
              <a:spcAft>
                <a:spcPts val="800"/>
              </a:spcAft>
              <a:buFontTx/>
              <a:buChar char="-"/>
            </a:pPr>
            <a:r>
              <a:rPr lang="it-IT" dirty="0">
                <a:solidFill>
                  <a:srgbClr val="FFFFFF"/>
                </a:solidFill>
                <a:latin typeface="Montserrat"/>
              </a:rPr>
              <a:t>L’</a:t>
            </a:r>
            <a:r>
              <a:rPr lang="it-IT" b="1" dirty="0">
                <a:solidFill>
                  <a:srgbClr val="FFFFFF"/>
                </a:solidFill>
                <a:latin typeface="Montserrat"/>
              </a:rPr>
              <a:t>accesso</a:t>
            </a:r>
            <a:r>
              <a:rPr lang="it-IT" dirty="0">
                <a:solidFill>
                  <a:srgbClr val="FFFFFF"/>
                </a:solidFill>
                <a:latin typeface="Montserrat"/>
              </a:rPr>
              <a:t> al proprio account personale è facile e rapido grazie all’uso del badge, inoltre il proprio profilo aiuta a trovare più velocemente i talk di un certo argomento d’interesse.</a:t>
            </a:r>
          </a:p>
          <a:p>
            <a:pPr marL="285750" indent="-285750">
              <a:lnSpc>
                <a:spcPts val="2700"/>
              </a:lnSpc>
              <a:buFontTx/>
              <a:buChar char="-"/>
            </a:pPr>
            <a:r>
              <a:rPr lang="it-IT" dirty="0">
                <a:solidFill>
                  <a:srgbClr val="FFFFFF"/>
                </a:solidFill>
                <a:latin typeface="Montserrat"/>
              </a:rPr>
              <a:t>I </a:t>
            </a:r>
            <a:r>
              <a:rPr lang="it-IT" b="1" dirty="0">
                <a:solidFill>
                  <a:srgbClr val="FFFFFF"/>
                </a:solidFill>
                <a:latin typeface="Montserrat"/>
              </a:rPr>
              <a:t>formati video </a:t>
            </a:r>
            <a:r>
              <a:rPr lang="it-IT" dirty="0">
                <a:solidFill>
                  <a:srgbClr val="FFFFFF"/>
                </a:solidFill>
                <a:latin typeface="Montserrat"/>
              </a:rPr>
              <a:t>e </a:t>
            </a:r>
            <a:r>
              <a:rPr lang="it-IT" b="1" dirty="0">
                <a:solidFill>
                  <a:srgbClr val="FFFFFF"/>
                </a:solidFill>
                <a:latin typeface="Montserrat"/>
              </a:rPr>
              <a:t>podcast</a:t>
            </a:r>
            <a:r>
              <a:rPr lang="it-IT" dirty="0">
                <a:solidFill>
                  <a:srgbClr val="FFFFFF"/>
                </a:solidFill>
                <a:latin typeface="Montserrat"/>
              </a:rPr>
              <a:t> si adattano ai vari macchinari o esercizi svolti in palestra, aiutando anche a far scorrere più velocemente il tempo.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13173" b="2609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2284424" y="4305300"/>
            <a:ext cx="6396232" cy="28421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85750" indent="-285750">
              <a:lnSpc>
                <a:spcPts val="2700"/>
              </a:lnSpc>
              <a:spcAft>
                <a:spcPts val="800"/>
              </a:spcAft>
              <a:buFontTx/>
              <a:buChar char="-"/>
            </a:pPr>
            <a:r>
              <a:rPr lang="it-IT" dirty="0">
                <a:solidFill>
                  <a:srgbClr val="FFFFFF"/>
                </a:solidFill>
                <a:latin typeface="Montserrat"/>
              </a:rPr>
              <a:t>Il dataset </a:t>
            </a:r>
            <a:r>
              <a:rPr lang="it-IT" dirty="0" err="1">
                <a:solidFill>
                  <a:srgbClr val="FFFFFF"/>
                </a:solidFill>
                <a:latin typeface="Montserrat"/>
              </a:rPr>
              <a:t>TedX</a:t>
            </a:r>
            <a:r>
              <a:rPr lang="it-IT" dirty="0">
                <a:solidFill>
                  <a:srgbClr val="FFFFFF"/>
                </a:solidFill>
                <a:latin typeface="Montserrat"/>
              </a:rPr>
              <a:t>  risulta aggiornato fino al 2020, quindi servirebbe un servizio per poterlo  mantenere </a:t>
            </a:r>
            <a:r>
              <a:rPr lang="it-IT" b="1" dirty="0">
                <a:solidFill>
                  <a:srgbClr val="FFFFFF"/>
                </a:solidFill>
                <a:latin typeface="Montserrat"/>
              </a:rPr>
              <a:t>aggiornato</a:t>
            </a:r>
            <a:r>
              <a:rPr lang="it-IT" dirty="0">
                <a:solidFill>
                  <a:srgbClr val="FFFFFF"/>
                </a:solidFill>
                <a:latin typeface="Montserrat"/>
              </a:rPr>
              <a:t>, in modo che gli utenti della palestra possano sempre avere a disposizione le conferenze più recenti .</a:t>
            </a:r>
          </a:p>
          <a:p>
            <a:pPr marL="285750" indent="-285750">
              <a:lnSpc>
                <a:spcPts val="2700"/>
              </a:lnSpc>
              <a:spcAft>
                <a:spcPts val="800"/>
              </a:spcAft>
              <a:buFontTx/>
              <a:buChar char="-"/>
            </a:pPr>
            <a:r>
              <a:rPr lang="it-IT" dirty="0">
                <a:solidFill>
                  <a:srgbClr val="FFFFFF"/>
                </a:solidFill>
                <a:latin typeface="Montserrat"/>
              </a:rPr>
              <a:t>La </a:t>
            </a:r>
            <a:r>
              <a:rPr lang="it-IT" b="1" dirty="0">
                <a:solidFill>
                  <a:srgbClr val="FFFFFF"/>
                </a:solidFill>
                <a:latin typeface="Montserrat"/>
              </a:rPr>
              <a:t>traduzione </a:t>
            </a:r>
            <a:r>
              <a:rPr lang="it-IT" dirty="0">
                <a:solidFill>
                  <a:srgbClr val="FFFFFF"/>
                </a:solidFill>
                <a:latin typeface="Montserrat"/>
              </a:rPr>
              <a:t>dei video in podcast per l’utilizzo del servizio tramite  dispositivo mobile potrebbe risultare complicato.</a:t>
            </a:r>
            <a:endParaRPr lang="it-IT" b="1" dirty="0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2284424" y="2324100"/>
            <a:ext cx="13275401" cy="13664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565"/>
              </a:lnSpc>
            </a:pPr>
            <a:r>
              <a:rPr lang="en-US" sz="9604" dirty="0">
                <a:solidFill>
                  <a:srgbClr val="FF914D"/>
                </a:solidFill>
                <a:latin typeface="Montserrat Extra-Bold"/>
              </a:rPr>
              <a:t>CRITICIT</a:t>
            </a:r>
            <a:r>
              <a:rPr lang="it-IT" sz="9604" dirty="0">
                <a:solidFill>
                  <a:srgbClr val="FF914D"/>
                </a:solidFill>
                <a:latin typeface="Montserrat Extra-Bold"/>
              </a:rPr>
              <a:t>À</a:t>
            </a:r>
            <a:endParaRPr lang="en-US" sz="9604" dirty="0">
              <a:solidFill>
                <a:srgbClr val="FF914D"/>
              </a:solidFill>
              <a:latin typeface="Montserrat Extra-Bo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1875" b="2187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449580" y="4123556"/>
            <a:ext cx="15388839" cy="2039888"/>
          </a:xfrm>
          <a:prstGeom prst="rect">
            <a:avLst/>
          </a:prstGeom>
        </p:spPr>
        <p:txBody>
          <a:bodyPr lIns="0" tIns="0" rIns="0" bIns="0" rtlCol="0" anchor="ctr">
            <a:spAutoFit/>
          </a:bodyPr>
          <a:lstStyle/>
          <a:p>
            <a:pPr algn="ctr">
              <a:lnSpc>
                <a:spcPts val="15808"/>
              </a:lnSpc>
            </a:pPr>
            <a:r>
              <a:rPr lang="en-US" sz="14371" dirty="0">
                <a:solidFill>
                  <a:srgbClr val="FF914D"/>
                </a:solidFill>
                <a:latin typeface="Montserrat Extra-Bold"/>
              </a:rPr>
              <a:t>THANK YOU!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192</TotalTime>
  <Words>354</Words>
  <Application>Microsoft Office PowerPoint</Application>
  <PresentationFormat>Personalizzato</PresentationFormat>
  <Paragraphs>30</Paragraphs>
  <Slides>7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7</vt:i4>
      </vt:variant>
    </vt:vector>
  </HeadingPairs>
  <TitlesOfParts>
    <vt:vector size="13" baseType="lpstr">
      <vt:lpstr>Arial</vt:lpstr>
      <vt:lpstr>Calibri</vt:lpstr>
      <vt:lpstr>Montserrat Bold</vt:lpstr>
      <vt:lpstr>Montserrat</vt:lpstr>
      <vt:lpstr>Montserrat Extra-Bold</vt:lpstr>
      <vt:lpstr>Office Theme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Black Orange Modern Gym Portfolio Presentation</dc:title>
  <cp:lastModifiedBy>SILVIA BERNARDI</cp:lastModifiedBy>
  <cp:revision>14</cp:revision>
  <dcterms:created xsi:type="dcterms:W3CDTF">2006-08-16T00:00:00Z</dcterms:created>
  <dcterms:modified xsi:type="dcterms:W3CDTF">2023-04-19T06:23:13Z</dcterms:modified>
  <dc:identifier>DAFf-EeTs1I</dc:identifier>
</cp:coreProperties>
</file>